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6858000" cy="9906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野田 ありさ" initials="野田" lastIdx="1" clrIdx="0">
    <p:extLst>
      <p:ext uri="{19B8F6BF-5375-455C-9EA6-DF929625EA0E}">
        <p15:presenceInfo xmlns:p15="http://schemas.microsoft.com/office/powerpoint/2012/main" userId="野田 ありさ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テーマ スタイル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686" y="6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7786C2-9982-432B-83B7-F53142D8B955}" type="datetimeFigureOut">
              <a:rPr kumimoji="1" lang="ja-JP" altLang="en-US" smtClean="0"/>
              <a:pPr/>
              <a:t>2025/6/24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E759AB-7207-40E6-A0D1-2CF228E217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4D0620-B825-44F9-A945-444B22C4186A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E7A93B-23C8-4D05-A268-553411DCFC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7602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5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5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0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5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1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76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16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66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622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16C34-BDE5-4FC9-973D-67508C86C842}" type="datetimeFigureOut">
              <a:rPr kumimoji="1" lang="ja-JP" altLang="en-US" smtClean="0"/>
              <a:pPr/>
              <a:t>2025/6/24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4225A-E63B-4C10-B0BC-C3A83436B1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16C34-BDE5-4FC9-973D-67508C86C842}" type="datetimeFigureOut">
              <a:rPr kumimoji="1" lang="ja-JP" altLang="en-US" smtClean="0"/>
              <a:pPr/>
              <a:t>2025/6/24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4225A-E63B-4C10-B0BC-C3A83436B1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333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6"/>
          </a:xfrm>
        </p:spPr>
        <p:txBody>
          <a:bodyPr anchor="b"/>
          <a:lstStyle>
            <a:lvl1pPr marL="0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1pPr>
            <a:lvl2pPr marL="495283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990564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3pPr>
            <a:lvl4pPr marL="1485846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4pPr>
            <a:lvl5pPr marL="1981127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5pPr>
            <a:lvl6pPr marL="2476410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6pPr>
            <a:lvl7pPr marL="2971692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7pPr>
            <a:lvl8pPr marL="3466973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8pPr>
            <a:lvl9pPr marL="3962255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16C34-BDE5-4FC9-973D-67508C86C842}" type="datetimeFigureOut">
              <a:rPr kumimoji="1" lang="ja-JP" altLang="en-US" smtClean="0"/>
              <a:pPr/>
              <a:t>2025/6/24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4225A-E63B-4C10-B0BC-C3A83436B1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7180" y="3081870"/>
            <a:ext cx="2257425" cy="8715905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28905" y="3081870"/>
            <a:ext cx="2257425" cy="8715905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16C34-BDE5-4FC9-973D-67508C86C842}" type="datetimeFigureOut">
              <a:rPr kumimoji="1" lang="ja-JP" altLang="en-US" smtClean="0"/>
              <a:pPr/>
              <a:t>2025/6/24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4225A-E63B-4C10-B0BC-C3A83436B1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386"/>
            <a:ext cx="3030141" cy="924101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3" indent="0">
              <a:buNone/>
              <a:defRPr sz="2167" b="1"/>
            </a:lvl2pPr>
            <a:lvl3pPr marL="990564" indent="0">
              <a:buNone/>
              <a:defRPr sz="1950" b="1"/>
            </a:lvl3pPr>
            <a:lvl4pPr marL="1485846" indent="0">
              <a:buNone/>
              <a:defRPr sz="1733" b="1"/>
            </a:lvl4pPr>
            <a:lvl5pPr marL="1981127" indent="0">
              <a:buNone/>
              <a:defRPr sz="1733" b="1"/>
            </a:lvl5pPr>
            <a:lvl6pPr marL="2476410" indent="0">
              <a:buNone/>
              <a:defRPr sz="1733" b="1"/>
            </a:lvl6pPr>
            <a:lvl7pPr marL="2971692" indent="0">
              <a:buNone/>
              <a:defRPr sz="1733" b="1"/>
            </a:lvl7pPr>
            <a:lvl8pPr marL="3466973" indent="0">
              <a:buNone/>
              <a:defRPr sz="1733" b="1"/>
            </a:lvl8pPr>
            <a:lvl9pPr marL="3962255" indent="0">
              <a:buNone/>
              <a:defRPr sz="1733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4" y="2217386"/>
            <a:ext cx="3031331" cy="924101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3" indent="0">
              <a:buNone/>
              <a:defRPr sz="2167" b="1"/>
            </a:lvl2pPr>
            <a:lvl3pPr marL="990564" indent="0">
              <a:buNone/>
              <a:defRPr sz="1950" b="1"/>
            </a:lvl3pPr>
            <a:lvl4pPr marL="1485846" indent="0">
              <a:buNone/>
              <a:defRPr sz="1733" b="1"/>
            </a:lvl4pPr>
            <a:lvl5pPr marL="1981127" indent="0">
              <a:buNone/>
              <a:defRPr sz="1733" b="1"/>
            </a:lvl5pPr>
            <a:lvl6pPr marL="2476410" indent="0">
              <a:buNone/>
              <a:defRPr sz="1733" b="1"/>
            </a:lvl6pPr>
            <a:lvl7pPr marL="2971692" indent="0">
              <a:buNone/>
              <a:defRPr sz="1733" b="1"/>
            </a:lvl7pPr>
            <a:lvl8pPr marL="3466973" indent="0">
              <a:buNone/>
              <a:defRPr sz="1733" b="1"/>
            </a:lvl8pPr>
            <a:lvl9pPr marL="3962255" indent="0">
              <a:buNone/>
              <a:defRPr sz="1733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4" y="3141486"/>
            <a:ext cx="3031331" cy="5707416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16C34-BDE5-4FC9-973D-67508C86C842}" type="datetimeFigureOut">
              <a:rPr kumimoji="1" lang="ja-JP" altLang="en-US" smtClean="0"/>
              <a:pPr/>
              <a:t>2025/6/24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4225A-E63B-4C10-B0BC-C3A83436B1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16C34-BDE5-4FC9-973D-67508C86C842}" type="datetimeFigureOut">
              <a:rPr kumimoji="1" lang="ja-JP" altLang="en-US" smtClean="0"/>
              <a:pPr/>
              <a:t>2025/6/24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4225A-E63B-4C10-B0BC-C3A83436B1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16C34-BDE5-4FC9-973D-67508C86C842}" type="datetimeFigureOut">
              <a:rPr kumimoji="1" lang="ja-JP" altLang="en-US" smtClean="0"/>
              <a:pPr/>
              <a:t>2025/6/24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4225A-E63B-4C10-B0BC-C3A83436B1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5" y="394408"/>
            <a:ext cx="2256235" cy="1678517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92" y="394409"/>
            <a:ext cx="3833813" cy="8454497"/>
          </a:xfrm>
        </p:spPr>
        <p:txBody>
          <a:bodyPr/>
          <a:lstStyle>
            <a:lvl1pPr>
              <a:defRPr sz="3467"/>
            </a:lvl1pPr>
            <a:lvl2pPr>
              <a:defRPr sz="3033"/>
            </a:lvl2pPr>
            <a:lvl3pPr>
              <a:defRPr sz="2600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5" y="2072923"/>
            <a:ext cx="2256235" cy="6775980"/>
          </a:xfrm>
        </p:spPr>
        <p:txBody>
          <a:bodyPr/>
          <a:lstStyle>
            <a:lvl1pPr marL="0" indent="0">
              <a:buNone/>
              <a:defRPr sz="1517"/>
            </a:lvl1pPr>
            <a:lvl2pPr marL="495283" indent="0">
              <a:buNone/>
              <a:defRPr sz="1300"/>
            </a:lvl2pPr>
            <a:lvl3pPr marL="990564" indent="0">
              <a:buNone/>
              <a:defRPr sz="1083"/>
            </a:lvl3pPr>
            <a:lvl4pPr marL="1485846" indent="0">
              <a:buNone/>
              <a:defRPr sz="975"/>
            </a:lvl4pPr>
            <a:lvl5pPr marL="1981127" indent="0">
              <a:buNone/>
              <a:defRPr sz="975"/>
            </a:lvl5pPr>
            <a:lvl6pPr marL="2476410" indent="0">
              <a:buNone/>
              <a:defRPr sz="975"/>
            </a:lvl6pPr>
            <a:lvl7pPr marL="2971692" indent="0">
              <a:buNone/>
              <a:defRPr sz="975"/>
            </a:lvl7pPr>
            <a:lvl8pPr marL="3466973" indent="0">
              <a:buNone/>
              <a:defRPr sz="975"/>
            </a:lvl8pPr>
            <a:lvl9pPr marL="3962255" indent="0">
              <a:buNone/>
              <a:defRPr sz="975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16C34-BDE5-4FC9-973D-67508C86C842}" type="datetimeFigureOut">
              <a:rPr kumimoji="1" lang="ja-JP" altLang="en-US" smtClean="0"/>
              <a:pPr/>
              <a:t>2025/6/24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4225A-E63B-4C10-B0BC-C3A83436B1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3"/>
            <a:ext cx="4114800" cy="818622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467"/>
            </a:lvl1pPr>
            <a:lvl2pPr marL="495283" indent="0">
              <a:buNone/>
              <a:defRPr sz="3033"/>
            </a:lvl2pPr>
            <a:lvl3pPr marL="990564" indent="0">
              <a:buNone/>
              <a:defRPr sz="2600"/>
            </a:lvl3pPr>
            <a:lvl4pPr marL="1485846" indent="0">
              <a:buNone/>
              <a:defRPr sz="2167"/>
            </a:lvl4pPr>
            <a:lvl5pPr marL="1981127" indent="0">
              <a:buNone/>
              <a:defRPr sz="2167"/>
            </a:lvl5pPr>
            <a:lvl6pPr marL="2476410" indent="0">
              <a:buNone/>
              <a:defRPr sz="2167"/>
            </a:lvl6pPr>
            <a:lvl7pPr marL="2971692" indent="0">
              <a:buNone/>
              <a:defRPr sz="2167"/>
            </a:lvl7pPr>
            <a:lvl8pPr marL="3466973" indent="0">
              <a:buNone/>
              <a:defRPr sz="2167"/>
            </a:lvl8pPr>
            <a:lvl9pPr marL="3962255" indent="0">
              <a:buNone/>
              <a:defRPr sz="2167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5"/>
            <a:ext cx="4114800" cy="1162578"/>
          </a:xfrm>
        </p:spPr>
        <p:txBody>
          <a:bodyPr/>
          <a:lstStyle>
            <a:lvl1pPr marL="0" indent="0">
              <a:buNone/>
              <a:defRPr sz="1517"/>
            </a:lvl1pPr>
            <a:lvl2pPr marL="495283" indent="0">
              <a:buNone/>
              <a:defRPr sz="1300"/>
            </a:lvl2pPr>
            <a:lvl3pPr marL="990564" indent="0">
              <a:buNone/>
              <a:defRPr sz="1083"/>
            </a:lvl3pPr>
            <a:lvl4pPr marL="1485846" indent="0">
              <a:buNone/>
              <a:defRPr sz="975"/>
            </a:lvl4pPr>
            <a:lvl5pPr marL="1981127" indent="0">
              <a:buNone/>
              <a:defRPr sz="975"/>
            </a:lvl5pPr>
            <a:lvl6pPr marL="2476410" indent="0">
              <a:buNone/>
              <a:defRPr sz="975"/>
            </a:lvl6pPr>
            <a:lvl7pPr marL="2971692" indent="0">
              <a:buNone/>
              <a:defRPr sz="975"/>
            </a:lvl7pPr>
            <a:lvl8pPr marL="3466973" indent="0">
              <a:buNone/>
              <a:defRPr sz="975"/>
            </a:lvl8pPr>
            <a:lvl9pPr marL="3962255" indent="0">
              <a:buNone/>
              <a:defRPr sz="975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16C34-BDE5-4FC9-973D-67508C86C842}" type="datetimeFigureOut">
              <a:rPr kumimoji="1" lang="ja-JP" altLang="en-US" smtClean="0"/>
              <a:pPr/>
              <a:t>2025/6/24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4225A-E63B-4C10-B0BC-C3A83436B1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16C34-BDE5-4FC9-973D-67508C86C842}" type="datetimeFigureOut">
              <a:rPr kumimoji="1" lang="ja-JP" altLang="en-US" smtClean="0"/>
              <a:pPr/>
              <a:t>2025/6/24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4225A-E63B-4C10-B0BC-C3A83436B1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8"/>
            <a:ext cx="1157288" cy="1126807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7176" y="529698"/>
            <a:ext cx="3357563" cy="1126807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16C34-BDE5-4FC9-973D-67508C86C842}" type="datetimeFigureOut">
              <a:rPr kumimoji="1" lang="ja-JP" altLang="en-US" smtClean="0"/>
              <a:pPr/>
              <a:t>2025/6/24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4225A-E63B-4C10-B0BC-C3A83436B1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311404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16C34-BDE5-4FC9-973D-67508C86C842}" type="datetimeFigureOut">
              <a:rPr kumimoji="1" lang="ja-JP" altLang="en-US" smtClean="0"/>
              <a:pPr/>
              <a:t>2025/6/24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1398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4225A-E63B-4C10-B0BC-C3A83436B1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0564" rtl="0" eaLnBrk="1" latinLnBrk="0" hangingPunct="1"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1461" indent="-371461" algn="l" defTabSz="990564" rtl="0" eaLnBrk="1" latinLnBrk="0" hangingPunct="1">
        <a:spcBef>
          <a:spcPct val="20000"/>
        </a:spcBef>
        <a:buFont typeface="Arial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04833" indent="-309551" algn="l" defTabSz="990564" rtl="0" eaLnBrk="1" latinLnBrk="0" hangingPunct="1">
        <a:spcBef>
          <a:spcPct val="20000"/>
        </a:spcBef>
        <a:buFont typeface="Arial" pitchFamily="34" charset="0"/>
        <a:buChar char="–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2pPr>
      <a:lvl3pPr marL="1238204" indent="-247640" algn="l" defTabSz="990564" rtl="0" eaLnBrk="1" latinLnBrk="0" hangingPunct="1">
        <a:spcBef>
          <a:spcPct val="20000"/>
        </a:spcBef>
        <a:buFont typeface="Arial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3487" indent="-247640" algn="l" defTabSz="990564" rtl="0" eaLnBrk="1" latinLnBrk="0" hangingPunct="1">
        <a:spcBef>
          <a:spcPct val="20000"/>
        </a:spcBef>
        <a:buFont typeface="Arial" pitchFamily="34" charset="0"/>
        <a:buChar char="–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228768" indent="-247640" algn="l" defTabSz="990564" rtl="0" eaLnBrk="1" latinLnBrk="0" hangingPunct="1">
        <a:spcBef>
          <a:spcPct val="20000"/>
        </a:spcBef>
        <a:buFont typeface="Arial" pitchFamily="34" charset="0"/>
        <a:buChar char="»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2724050" indent="-247640" algn="l" defTabSz="990564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19333" indent="-247640" algn="l" defTabSz="990564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714614" indent="-247640" algn="l" defTabSz="990564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209896" indent="-247640" algn="l" defTabSz="990564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3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64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46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27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10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2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73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55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2" Type="http://schemas.openxmlformats.org/officeDocument/2006/relationships/hyperlink" Target="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217668"/>
              </p:ext>
            </p:extLst>
          </p:nvPr>
        </p:nvGraphicFramePr>
        <p:xfrm>
          <a:off x="217791" y="2967867"/>
          <a:ext cx="6405496" cy="512665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80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8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8043">
                  <a:extLst>
                    <a:ext uri="{9D8B030D-6E8A-4147-A177-3AD203B41FA5}">
                      <a16:colId xmlns:a16="http://schemas.microsoft.com/office/drawing/2014/main" val="898900747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845114102"/>
                    </a:ext>
                  </a:extLst>
                </a:gridCol>
                <a:gridCol w="2185914">
                  <a:extLst>
                    <a:ext uri="{9D8B030D-6E8A-4147-A177-3AD203B41FA5}">
                      <a16:colId xmlns:a16="http://schemas.microsoft.com/office/drawing/2014/main" val="3633799662"/>
                    </a:ext>
                  </a:extLst>
                </a:gridCol>
              </a:tblGrid>
              <a:tr h="4367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400" kern="100" dirty="0"/>
                        <a:t>フリガナ</a:t>
                      </a:r>
                      <a:endParaRPr lang="en-US" altLang="ja-JP" sz="1400" kern="100" dirty="0"/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400" kern="100" dirty="0"/>
                        <a:t>氏名</a:t>
                      </a:r>
                      <a:endParaRPr lang="ja-JP" sz="10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US" sz="14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400" kern="100" dirty="0">
                          <a:latin typeface="Century"/>
                          <a:ea typeface="ＭＳ 明朝"/>
                          <a:cs typeface="Times New Roman"/>
                        </a:rPr>
                        <a:t>性別</a:t>
                      </a:r>
                      <a:endParaRPr lang="en-US" sz="14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400" kern="100" dirty="0">
                          <a:latin typeface="Century"/>
                          <a:ea typeface="ＭＳ 明朝"/>
                          <a:cs typeface="Times New Roman"/>
                        </a:rPr>
                        <a:t>男 ・ 女 ・ 回答しない</a:t>
                      </a:r>
                      <a:endParaRPr lang="en-US" sz="14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1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400" kern="100" dirty="0"/>
                        <a:t>住所</a:t>
                      </a:r>
                      <a:r>
                        <a:rPr lang="ja-JP" altLang="en-US" sz="1400" kern="100" dirty="0"/>
                        <a:t>（お住まい）</a:t>
                      </a:r>
                      <a:endParaRPr lang="ja-JP" sz="10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gridSpan="4">
                  <a:txBody>
                    <a:bodyPr/>
                    <a:lstStyle/>
                    <a:p>
                      <a:pPr marL="0" marR="0" lvl="0" indent="0" algn="l" defTabSz="9905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ja-JP" sz="1400" kern="100" dirty="0">
                          <a:latin typeface="+mj-ea"/>
                          <a:ea typeface="+mj-ea"/>
                        </a:rPr>
                        <a:t>〒</a:t>
                      </a:r>
                      <a:endParaRPr lang="ja-JP" altLang="ja-JP" sz="1400" kern="100" dirty="0"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ja-JP" sz="10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7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400" kern="1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/>
                        </a:rPr>
                        <a:t>移住の有無</a:t>
                      </a:r>
                      <a:endParaRPr lang="ja-JP" sz="1400" kern="1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latin typeface="Century"/>
                          <a:ea typeface="ＭＳ 明朝"/>
                          <a:cs typeface="Times New Roman"/>
                        </a:rPr>
                        <a:t>あり・なし</a:t>
                      </a:r>
                      <a:endParaRPr lang="ja-JP" sz="12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grid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50" kern="100" dirty="0">
                          <a:latin typeface="Century"/>
                          <a:ea typeface="ＭＳ 明朝"/>
                          <a:cs typeface="Times New Roman"/>
                        </a:rPr>
                        <a:t>移住ありの場合 → 前住所</a:t>
                      </a:r>
                      <a:r>
                        <a:rPr lang="ja-JP" altLang="en-US" sz="1050" kern="100" dirty="0">
                          <a:latin typeface="Century"/>
                          <a:ea typeface="ＭＳ 明朝"/>
                          <a:cs typeface="Times New Roman"/>
                          <a:sym typeface="Wingdings" panose="05000000000000000000" pitchFamily="2" charset="2"/>
                        </a:rPr>
                        <a:t>：（　　　）</a:t>
                      </a:r>
                      <a:r>
                        <a:rPr lang="ja-JP" altLang="en-US" sz="1000" kern="100" dirty="0">
                          <a:latin typeface="Century"/>
                          <a:ea typeface="ＭＳ 明朝"/>
                          <a:cs typeface="Times New Roman"/>
                          <a:sym typeface="Wingdings" panose="05000000000000000000" pitchFamily="2" charset="2"/>
                        </a:rPr>
                        <a:t>都道府県（　　　）市町村</a:t>
                      </a:r>
                      <a:endParaRPr lang="ja-JP" sz="105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67840"/>
                  </a:ext>
                </a:extLst>
              </a:tr>
              <a:tr h="4471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400" kern="100" dirty="0"/>
                        <a:t>事業所名</a:t>
                      </a:r>
                      <a:endParaRPr lang="ja-JP" sz="1000" kern="100" dirty="0"/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800" kern="100" dirty="0"/>
                        <a:t>（予定でも結構です）</a:t>
                      </a:r>
                      <a:endParaRPr lang="ja-JP" sz="10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US" sz="14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7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400" kern="1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/>
                        </a:rPr>
                        <a:t>事業所住所</a:t>
                      </a:r>
                      <a:endParaRPr lang="ja-JP" sz="1400" kern="1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gridSpan="4">
                  <a:txBody>
                    <a:bodyPr/>
                    <a:lstStyle/>
                    <a:p>
                      <a:pPr marL="0" marR="0" lvl="0" indent="0" algn="l" defTabSz="9905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ja-JP" sz="1400" kern="100" dirty="0"/>
                        <a:t>〒</a:t>
                      </a:r>
                      <a:endParaRPr lang="ja-JP" altLang="ja-JP" sz="1000" kern="100" dirty="0">
                        <a:latin typeface="Century"/>
                        <a:ea typeface="ＭＳ 明朝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sz="14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683359"/>
                  </a:ext>
                </a:extLst>
              </a:tr>
              <a:tr h="3594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400" kern="100" dirty="0"/>
                        <a:t>開業日</a:t>
                      </a:r>
                      <a:endParaRPr lang="ja-JP" sz="10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400" kern="100" dirty="0"/>
                        <a:t>　　　令和</a:t>
                      </a:r>
                      <a:r>
                        <a:rPr lang="ja-JP" sz="1400" kern="100" dirty="0"/>
                        <a:t>　　年　　月　　日</a:t>
                      </a:r>
                      <a:endParaRPr lang="ja-JP" sz="10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4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400" kern="100" dirty="0"/>
                        <a:t>開業予定日</a:t>
                      </a:r>
                      <a:endParaRPr lang="ja-JP" sz="10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400" kern="100" dirty="0"/>
                        <a:t>　　　令和</a:t>
                      </a:r>
                      <a:r>
                        <a:rPr lang="ja-JP" sz="1400" kern="100" dirty="0"/>
                        <a:t>　　年　　月　　日</a:t>
                      </a:r>
                      <a:r>
                        <a:rPr lang="ja-JP" altLang="en-US" sz="1400" kern="100" dirty="0"/>
                        <a:t>　　　又は　　　　未　定</a:t>
                      </a:r>
                      <a:endParaRPr lang="ja-JP" sz="10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893819"/>
                  </a:ext>
                </a:extLst>
              </a:tr>
              <a:tr h="96282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400" kern="100" dirty="0"/>
                        <a:t>業種</a:t>
                      </a:r>
                      <a:endParaRPr lang="ja-JP" sz="1000" kern="100" dirty="0"/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800" kern="100" dirty="0"/>
                        <a:t>（○を付けてください）</a:t>
                      </a:r>
                      <a:endParaRPr lang="ja-JP" sz="10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200" kern="100" dirty="0"/>
                        <a:t>・建設業　</a:t>
                      </a:r>
                      <a:r>
                        <a:rPr lang="ja-JP" altLang="en-US" sz="1200" kern="100" dirty="0"/>
                        <a:t>　</a:t>
                      </a:r>
                      <a:r>
                        <a:rPr lang="ja-JP" sz="1200" kern="100" dirty="0"/>
                        <a:t>・サービス業　</a:t>
                      </a:r>
                      <a:r>
                        <a:rPr lang="ja-JP" altLang="en-US" sz="1200" kern="100" dirty="0"/>
                        <a:t>　</a:t>
                      </a:r>
                      <a:r>
                        <a:rPr lang="ja-JP" sz="1200" kern="100" dirty="0"/>
                        <a:t>・飲食宿泊業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200" kern="100" dirty="0"/>
                        <a:t>・製造業　</a:t>
                      </a:r>
                      <a:r>
                        <a:rPr lang="ja-JP" altLang="en-US" sz="1200" kern="100" dirty="0"/>
                        <a:t>　</a:t>
                      </a:r>
                      <a:r>
                        <a:rPr lang="ja-JP" sz="1200" kern="100" dirty="0"/>
                        <a:t>・小売業　</a:t>
                      </a:r>
                      <a:r>
                        <a:rPr lang="ja-JP" altLang="en-US" sz="1200" kern="100" dirty="0"/>
                        <a:t>　</a:t>
                      </a:r>
                      <a:r>
                        <a:rPr lang="ja-JP" sz="1200" kern="100" dirty="0"/>
                        <a:t>・卸売業　</a:t>
                      </a:r>
                      <a:r>
                        <a:rPr lang="ja-JP" altLang="en-US" sz="1200" kern="100" dirty="0"/>
                        <a:t>　</a:t>
                      </a:r>
                      <a:r>
                        <a:rPr lang="ja-JP" sz="1200" kern="100" dirty="0"/>
                        <a:t>・その他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300" kern="100" dirty="0"/>
                        <a:t>　</a:t>
                      </a:r>
                      <a:r>
                        <a:rPr lang="ja-JP" sz="1300" kern="100" dirty="0"/>
                        <a:t>（具体的に：　　　　　　　</a:t>
                      </a:r>
                      <a:r>
                        <a:rPr lang="ja-JP" altLang="en-US" sz="1300" kern="100" dirty="0"/>
                        <a:t>　　　　　　　　　　</a:t>
                      </a:r>
                      <a:r>
                        <a:rPr lang="ja-JP" sz="1300" kern="100" dirty="0"/>
                        <a:t>　　　　　　　　　）</a:t>
                      </a:r>
                      <a:endParaRPr lang="ja-JP" sz="10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4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400" kern="100" dirty="0"/>
                        <a:t>生年月日</a:t>
                      </a:r>
                      <a:endParaRPr lang="ja-JP" sz="10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400" kern="100" dirty="0"/>
                        <a:t>　　　西暦　　　</a:t>
                      </a:r>
                      <a:r>
                        <a:rPr lang="ja-JP" sz="1400" kern="100" dirty="0"/>
                        <a:t>　　</a:t>
                      </a:r>
                      <a:r>
                        <a:rPr lang="ja-JP" altLang="en-US" sz="1400" kern="100" dirty="0"/>
                        <a:t>　</a:t>
                      </a:r>
                      <a:r>
                        <a:rPr lang="ja-JP" sz="1400" kern="100" dirty="0"/>
                        <a:t>　年</a:t>
                      </a:r>
                      <a:r>
                        <a:rPr lang="ja-JP" altLang="en-US" sz="1400" kern="100" dirty="0"/>
                        <a:t>　</a:t>
                      </a:r>
                      <a:r>
                        <a:rPr lang="ja-JP" sz="1400" kern="100" dirty="0"/>
                        <a:t>　　</a:t>
                      </a:r>
                      <a:r>
                        <a:rPr lang="ja-JP" altLang="en-US" sz="1400" kern="100" dirty="0"/>
                        <a:t>　　</a:t>
                      </a:r>
                      <a:r>
                        <a:rPr lang="ja-JP" sz="1400" kern="100" dirty="0"/>
                        <a:t>月</a:t>
                      </a:r>
                      <a:r>
                        <a:rPr lang="ja-JP" altLang="en-US" sz="1400" kern="100" dirty="0"/>
                        <a:t>　　</a:t>
                      </a:r>
                      <a:r>
                        <a:rPr lang="ja-JP" sz="1400" kern="100" dirty="0"/>
                        <a:t>　　日</a:t>
                      </a:r>
                      <a:r>
                        <a:rPr lang="ja-JP" altLang="en-US" sz="1400" kern="100" dirty="0"/>
                        <a:t>　</a:t>
                      </a:r>
                      <a:r>
                        <a:rPr lang="ja-JP" sz="1400" kern="100" dirty="0"/>
                        <a:t>（　</a:t>
                      </a:r>
                      <a:r>
                        <a:rPr lang="ja-JP" altLang="en-US" sz="1400" kern="100" dirty="0"/>
                        <a:t>　</a:t>
                      </a:r>
                      <a:r>
                        <a:rPr lang="ja-JP" sz="1400" kern="100" dirty="0"/>
                        <a:t>　　才）</a:t>
                      </a:r>
                      <a:endParaRPr lang="ja-JP" sz="10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4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400" kern="1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Times New Roman"/>
                        </a:rPr>
                        <a:t>メールアドレス</a:t>
                      </a:r>
                      <a:endParaRPr lang="ja-JP" sz="1400" kern="1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US" sz="14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280074"/>
                  </a:ext>
                </a:extLst>
              </a:tr>
              <a:tr h="4594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400" kern="100" dirty="0"/>
                        <a:t>連絡先</a:t>
                      </a:r>
                      <a:r>
                        <a:rPr lang="en-US" sz="1400" kern="100" dirty="0"/>
                        <a:t>TEL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400" kern="100" dirty="0"/>
                        <a:t>（携帯）</a:t>
                      </a:r>
                      <a:endParaRPr lang="ja-JP" sz="10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US" sz="1400" kern="100" dirty="0"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1472" marR="61472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-372591" y="72372"/>
            <a:ext cx="7603182" cy="136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0" tIns="49530" rIns="99060" bIns="49530" numCol="1" anchor="ctr" anchorCtr="0" compatLnSpc="1">
            <a:prstTxWarp prst="textNoShape">
              <a:avLst/>
            </a:prstTxWarp>
            <a:spAutoFit/>
          </a:bodyPr>
          <a:lstStyle/>
          <a:p>
            <a:pPr indent="44025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ja-JP" sz="1517" dirty="0">
                <a:latin typeface="+mj-ea"/>
                <a:cs typeface="Times New Roman" pitchFamily="18" charset="0"/>
              </a:rPr>
              <a:t>糸島市商工会　経営支援課　</a:t>
            </a:r>
            <a:r>
              <a:rPr lang="ja-JP" altLang="en-US" sz="1517" dirty="0">
                <a:latin typeface="+mj-ea"/>
                <a:cs typeface="Times New Roman" pitchFamily="18" charset="0"/>
              </a:rPr>
              <a:t>行</a:t>
            </a:r>
            <a:endParaRPr lang="en-US" altLang="ja-JP" sz="1517" dirty="0">
              <a:latin typeface="+mj-ea"/>
              <a:cs typeface="Times New Roman" pitchFamily="18" charset="0"/>
            </a:endParaRPr>
          </a:p>
          <a:p>
            <a:pPr indent="44025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1517" dirty="0">
              <a:latin typeface="+mj-ea"/>
              <a:cs typeface="Times New Roman" pitchFamily="18" charset="0"/>
            </a:endParaRPr>
          </a:p>
          <a:p>
            <a:pPr indent="44025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517" dirty="0">
                <a:latin typeface="+mj-ea"/>
                <a:ea typeface="ＭＳ 明朝" pitchFamily="17" charset="-128"/>
                <a:cs typeface="Times New Roman" pitchFamily="18" charset="0"/>
              </a:rPr>
              <a:t>　　　</a:t>
            </a:r>
            <a:r>
              <a:rPr lang="ja-JP" altLang="en-US" sz="2167" dirty="0"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 　</a:t>
            </a:r>
            <a:r>
              <a:rPr lang="ja-JP" altLang="en-US" sz="2167" b="1" dirty="0">
                <a:latin typeface="+mn-ea"/>
                <a:cs typeface="Times New Roman" pitchFamily="18" charset="0"/>
              </a:rPr>
              <a:t>令和</a:t>
            </a:r>
            <a:r>
              <a:rPr lang="en-US" altLang="ja-JP" sz="2167" b="1" dirty="0">
                <a:latin typeface="+mn-ea"/>
                <a:cs typeface="Times New Roman" pitchFamily="18" charset="0"/>
              </a:rPr>
              <a:t>7</a:t>
            </a:r>
            <a:r>
              <a:rPr lang="ja-JP" altLang="en-US" sz="2167" b="1" dirty="0">
                <a:latin typeface="+mn-ea"/>
                <a:cs typeface="Times New Roman" pitchFamily="18" charset="0"/>
              </a:rPr>
              <a:t>年度　第</a:t>
            </a:r>
            <a:r>
              <a:rPr lang="en-US" altLang="ja-JP" sz="2167" b="1" dirty="0">
                <a:latin typeface="+mn-ea"/>
                <a:cs typeface="Times New Roman" pitchFamily="18" charset="0"/>
              </a:rPr>
              <a:t>1</a:t>
            </a:r>
            <a:r>
              <a:rPr lang="ja-JP" altLang="en-US" sz="2167" b="1" dirty="0">
                <a:latin typeface="+mn-ea"/>
                <a:cs typeface="Times New Roman" pitchFamily="18" charset="0"/>
              </a:rPr>
              <a:t>回創業塾参加申込書</a:t>
            </a:r>
            <a:endParaRPr lang="en-US" altLang="ja-JP" sz="2167" b="1" dirty="0">
              <a:latin typeface="+mn-ea"/>
              <a:cs typeface="Times New Roman" pitchFamily="18" charset="0"/>
            </a:endParaRPr>
          </a:p>
          <a:p>
            <a:pPr indent="44025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1517" b="1" dirty="0">
              <a:latin typeface="+mn-ea"/>
              <a:cs typeface="Times New Roman" pitchFamily="18" charset="0"/>
            </a:endParaRPr>
          </a:p>
          <a:p>
            <a:pPr indent="440251" algn="ctr" defTabSz="99056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517" b="1" dirty="0">
                <a:latin typeface="+mn-ea"/>
                <a:ea typeface="ＭＳ 明朝" pitchFamily="17" charset="-128"/>
                <a:cs typeface="Times New Roman" pitchFamily="18" charset="0"/>
              </a:rPr>
              <a:t>　　　　　　　　　　　　　　　　　　</a:t>
            </a:r>
            <a:r>
              <a:rPr lang="ja-JP" altLang="en-US" sz="1517" dirty="0"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令和　　年　　月　　日</a:t>
            </a:r>
            <a:endParaRPr lang="ja-JP" altLang="en-US" sz="1950" dirty="0"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A08ACE62-C3F9-47E7-B348-667278F002D3}"/>
              </a:ext>
            </a:extLst>
          </p:cNvPr>
          <p:cNvSpPr txBox="1">
            <a:spLocks/>
          </p:cNvSpPr>
          <p:nvPr/>
        </p:nvSpPr>
        <p:spPr>
          <a:xfrm>
            <a:off x="3212976" y="8842871"/>
            <a:ext cx="3528392" cy="1000486"/>
          </a:xfrm>
          <a:prstGeom prst="rect">
            <a:avLst/>
          </a:prstGeom>
        </p:spPr>
        <p:txBody>
          <a:bodyPr vert="horz" lIns="99060" tIns="49530" rIns="99060" bIns="49530" rtlCol="0" anchor="ctr">
            <a:normAutofit/>
          </a:bodyPr>
          <a:lstStyle/>
          <a:p>
            <a:pPr defTabSz="990564">
              <a:spcBef>
                <a:spcPct val="0"/>
              </a:spcBef>
              <a:defRPr/>
            </a:pPr>
            <a:r>
              <a:rPr lang="ja-JP" altLang="en-US" sz="1200" b="1" dirty="0">
                <a:latin typeface="游ゴシック" pitchFamily="50" charset="-128"/>
                <a:ea typeface="游ゴシック" pitchFamily="50" charset="-128"/>
                <a:cs typeface="メイリオ" pitchFamily="50" charset="-128"/>
              </a:rPr>
              <a:t>糸島市商工会</a:t>
            </a:r>
            <a:endParaRPr lang="en-US" altLang="ja-JP" sz="1200" b="1" dirty="0">
              <a:latin typeface="游ゴシック" pitchFamily="50" charset="-128"/>
              <a:ea typeface="游ゴシック" pitchFamily="50" charset="-128"/>
              <a:cs typeface="メイリオ" pitchFamily="50" charset="-128"/>
            </a:endParaRPr>
          </a:p>
          <a:p>
            <a:pPr defTabSz="990564">
              <a:spcBef>
                <a:spcPct val="0"/>
              </a:spcBef>
              <a:defRPr/>
            </a:pPr>
            <a:r>
              <a:rPr lang="ja-JP" altLang="en-US" sz="1200" b="1" dirty="0">
                <a:latin typeface="游ゴシック" pitchFamily="50" charset="-128"/>
                <a:ea typeface="游ゴシック" pitchFamily="50" charset="-128"/>
                <a:cs typeface="メイリオ" pitchFamily="50" charset="-128"/>
              </a:rPr>
              <a:t>〒</a:t>
            </a:r>
            <a:r>
              <a:rPr lang="en-US" altLang="ja-JP" sz="1200" b="1" dirty="0">
                <a:latin typeface="游ゴシック" pitchFamily="50" charset="-128"/>
                <a:ea typeface="游ゴシック" pitchFamily="50" charset="-128"/>
                <a:cs typeface="メイリオ" pitchFamily="50" charset="-128"/>
              </a:rPr>
              <a:t>819-1118</a:t>
            </a:r>
            <a:r>
              <a:rPr lang="ja-JP" altLang="en-US" sz="1200" b="1" dirty="0">
                <a:latin typeface="游ゴシック" pitchFamily="50" charset="-128"/>
                <a:ea typeface="游ゴシック" pitchFamily="50" charset="-128"/>
                <a:cs typeface="メイリオ" pitchFamily="50" charset="-128"/>
              </a:rPr>
              <a:t>　福岡県糸島市前原北一丁目</a:t>
            </a:r>
            <a:r>
              <a:rPr lang="en-US" altLang="ja-JP" sz="1200" b="1" dirty="0">
                <a:latin typeface="游ゴシック" pitchFamily="50" charset="-128"/>
                <a:ea typeface="游ゴシック" pitchFamily="50" charset="-128"/>
                <a:cs typeface="メイリオ" pitchFamily="50" charset="-128"/>
              </a:rPr>
              <a:t>1</a:t>
            </a:r>
            <a:r>
              <a:rPr lang="ja-JP" altLang="en-US" sz="1200" b="1" dirty="0">
                <a:latin typeface="游ゴシック" pitchFamily="50" charset="-128"/>
                <a:ea typeface="游ゴシック" pitchFamily="50" charset="-128"/>
                <a:cs typeface="メイリオ" pitchFamily="50" charset="-128"/>
              </a:rPr>
              <a:t>番</a:t>
            </a:r>
            <a:r>
              <a:rPr lang="en-US" altLang="ja-JP" sz="1200" b="1" dirty="0">
                <a:latin typeface="游ゴシック" pitchFamily="50" charset="-128"/>
                <a:ea typeface="游ゴシック" pitchFamily="50" charset="-128"/>
                <a:cs typeface="メイリオ" pitchFamily="50" charset="-128"/>
              </a:rPr>
              <a:t>1</a:t>
            </a:r>
            <a:r>
              <a:rPr lang="ja-JP" altLang="en-US" sz="1200" b="1" dirty="0">
                <a:latin typeface="游ゴシック" pitchFamily="50" charset="-128"/>
                <a:ea typeface="游ゴシック" pitchFamily="50" charset="-128"/>
                <a:cs typeface="メイリオ" pitchFamily="50" charset="-128"/>
              </a:rPr>
              <a:t>号</a:t>
            </a:r>
            <a:endParaRPr lang="en-US" altLang="ja-JP" sz="1200" b="1" dirty="0">
              <a:latin typeface="游ゴシック" pitchFamily="50" charset="-128"/>
              <a:ea typeface="游ゴシック" pitchFamily="50" charset="-128"/>
              <a:cs typeface="メイリオ" pitchFamily="50" charset="-128"/>
            </a:endParaRPr>
          </a:p>
          <a:p>
            <a:pPr defTabSz="990564">
              <a:spcBef>
                <a:spcPct val="0"/>
              </a:spcBef>
              <a:defRPr/>
            </a:pPr>
            <a:r>
              <a:rPr lang="en-US" altLang="ja-JP" sz="1200" b="1" dirty="0">
                <a:latin typeface="游ゴシック" pitchFamily="50" charset="-128"/>
                <a:ea typeface="游ゴシック" pitchFamily="50" charset="-128"/>
                <a:cs typeface="メイリオ" pitchFamily="50" charset="-128"/>
              </a:rPr>
              <a:t>TEL</a:t>
            </a:r>
            <a:r>
              <a:rPr lang="ja-JP" altLang="en-US" sz="1200" b="1" dirty="0">
                <a:latin typeface="游ゴシック" pitchFamily="50" charset="-128"/>
                <a:ea typeface="游ゴシック" pitchFamily="50" charset="-128"/>
                <a:cs typeface="メイリオ" pitchFamily="50" charset="-128"/>
              </a:rPr>
              <a:t>：</a:t>
            </a:r>
            <a:r>
              <a:rPr lang="en-US" altLang="ja-JP" sz="1200" b="1" dirty="0">
                <a:latin typeface="游ゴシック" pitchFamily="50" charset="-128"/>
                <a:ea typeface="游ゴシック" pitchFamily="50" charset="-128"/>
                <a:cs typeface="メイリオ" pitchFamily="50" charset="-128"/>
              </a:rPr>
              <a:t>092-322-3535/FAX</a:t>
            </a:r>
            <a:r>
              <a:rPr lang="ja-JP" altLang="en-US" sz="1200" b="1" dirty="0">
                <a:latin typeface="游ゴシック" pitchFamily="50" charset="-128"/>
                <a:ea typeface="游ゴシック" pitchFamily="50" charset="-128"/>
                <a:cs typeface="メイリオ" pitchFamily="50" charset="-128"/>
              </a:rPr>
              <a:t>：</a:t>
            </a:r>
            <a:r>
              <a:rPr lang="en-US" altLang="ja-JP" sz="1200" b="1" dirty="0">
                <a:latin typeface="游ゴシック" pitchFamily="50" charset="-128"/>
                <a:ea typeface="游ゴシック" pitchFamily="50" charset="-128"/>
                <a:cs typeface="メイリオ" pitchFamily="50" charset="-128"/>
              </a:rPr>
              <a:t>092-322-1113</a:t>
            </a:r>
          </a:p>
          <a:p>
            <a:pPr defTabSz="990564">
              <a:spcBef>
                <a:spcPct val="0"/>
              </a:spcBef>
              <a:defRPr/>
            </a:pPr>
            <a:r>
              <a:rPr lang="ja-JP" altLang="en-US" sz="1200" b="1" dirty="0">
                <a:latin typeface="游ゴシック" pitchFamily="50" charset="-128"/>
                <a:ea typeface="游ゴシック" pitchFamily="50" charset="-128"/>
                <a:cs typeface="メイリオ" pitchFamily="50" charset="-128"/>
              </a:rPr>
              <a:t>（経営支援課：担当　棚町・野田）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829B961-9E8F-9DC8-9ED4-BA9B4FC7E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72591" y="1484873"/>
            <a:ext cx="7603182" cy="1267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0" tIns="49530" rIns="99060" bIns="49530" numCol="1" anchor="ctr" anchorCtr="0" compatLnSpc="1">
            <a:prstTxWarp prst="textNoShape">
              <a:avLst/>
            </a:prstTxWarp>
            <a:spAutoFit/>
          </a:bodyPr>
          <a:lstStyle/>
          <a:p>
            <a:pPr indent="440251" defTabSz="990564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517" dirty="0">
                <a:latin typeface="+mj-ea"/>
                <a:ea typeface="+mj-ea"/>
                <a:cs typeface="Times New Roman" pitchFamily="18" charset="0"/>
              </a:rPr>
              <a:t>【</a:t>
            </a:r>
            <a:r>
              <a:rPr lang="ja-JP" altLang="en-US" sz="1517" dirty="0">
                <a:latin typeface="+mj-ea"/>
                <a:ea typeface="+mj-ea"/>
                <a:cs typeface="Times New Roman" pitchFamily="18" charset="0"/>
              </a:rPr>
              <a:t>申込方法</a:t>
            </a:r>
            <a:r>
              <a:rPr lang="en-US" altLang="ja-JP" sz="1517" dirty="0">
                <a:latin typeface="+mj-ea"/>
                <a:ea typeface="+mj-ea"/>
                <a:cs typeface="Times New Roman" pitchFamily="18" charset="0"/>
              </a:rPr>
              <a:t>】</a:t>
            </a:r>
            <a:r>
              <a:rPr lang="ja-JP" altLang="en-US" sz="1517" dirty="0">
                <a:latin typeface="+mj-ea"/>
                <a:ea typeface="+mj-ea"/>
                <a:cs typeface="Times New Roman" pitchFamily="18" charset="0"/>
              </a:rPr>
              <a:t>　</a:t>
            </a:r>
            <a:r>
              <a:rPr lang="en-US" altLang="ja-JP" sz="1517" dirty="0">
                <a:latin typeface="+mj-ea"/>
                <a:ea typeface="+mj-ea"/>
                <a:cs typeface="Times New Roman" pitchFamily="18" charset="0"/>
              </a:rPr>
              <a:t>E-mail</a:t>
            </a:r>
            <a:r>
              <a:rPr lang="ja-JP" altLang="en-US" sz="1517" dirty="0">
                <a:latin typeface="+mj-ea"/>
                <a:ea typeface="+mj-ea"/>
                <a:cs typeface="Times New Roman" pitchFamily="18" charset="0"/>
              </a:rPr>
              <a:t>又は</a:t>
            </a:r>
            <a:r>
              <a:rPr lang="en-US" altLang="ja-JP" sz="1517" dirty="0">
                <a:latin typeface="+mj-ea"/>
                <a:ea typeface="+mj-ea"/>
                <a:cs typeface="Times New Roman" pitchFamily="18" charset="0"/>
              </a:rPr>
              <a:t>FAX</a:t>
            </a:r>
            <a:r>
              <a:rPr lang="ja-JP" altLang="en-US" sz="1517" dirty="0">
                <a:latin typeface="+mj-ea"/>
                <a:ea typeface="+mj-ea"/>
                <a:cs typeface="Times New Roman" pitchFamily="18" charset="0"/>
              </a:rPr>
              <a:t>により、以下の必要事項をご記入の上、</a:t>
            </a:r>
            <a:endParaRPr lang="en-US" altLang="ja-JP" sz="1517" dirty="0">
              <a:latin typeface="+mj-ea"/>
              <a:ea typeface="+mj-ea"/>
              <a:cs typeface="Times New Roman" pitchFamily="18" charset="0"/>
            </a:endParaRPr>
          </a:p>
          <a:p>
            <a:pPr indent="440251" defTabSz="990564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517" dirty="0">
                <a:latin typeface="+mj-ea"/>
                <a:ea typeface="+mj-ea"/>
                <a:cs typeface="Times New Roman" pitchFamily="18" charset="0"/>
              </a:rPr>
              <a:t>　　お申込みください。</a:t>
            </a:r>
            <a:endParaRPr lang="en-US" altLang="ja-JP" sz="1517" dirty="0">
              <a:latin typeface="+mj-ea"/>
              <a:ea typeface="+mj-ea"/>
              <a:cs typeface="Times New Roman" pitchFamily="18" charset="0"/>
            </a:endParaRPr>
          </a:p>
          <a:p>
            <a:pPr indent="440251" defTabSz="990564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517" dirty="0">
                <a:latin typeface="+mj-ea"/>
                <a:ea typeface="+mj-ea"/>
                <a:cs typeface="Times New Roman" pitchFamily="18" charset="0"/>
              </a:rPr>
              <a:t>【</a:t>
            </a:r>
            <a:r>
              <a:rPr lang="ja-JP" altLang="en-US" sz="1517" dirty="0">
                <a:latin typeface="+mj-ea"/>
                <a:ea typeface="+mj-ea"/>
                <a:cs typeface="Times New Roman" pitchFamily="18" charset="0"/>
              </a:rPr>
              <a:t>申込先</a:t>
            </a:r>
            <a:r>
              <a:rPr lang="en-US" altLang="ja-JP" sz="1517" dirty="0">
                <a:latin typeface="+mj-ea"/>
                <a:ea typeface="+mj-ea"/>
                <a:cs typeface="Times New Roman" pitchFamily="18" charset="0"/>
              </a:rPr>
              <a:t>】</a:t>
            </a:r>
            <a:r>
              <a:rPr lang="ja-JP" altLang="en-US" sz="1517" dirty="0">
                <a:latin typeface="+mj-ea"/>
                <a:ea typeface="+mj-ea"/>
                <a:cs typeface="Times New Roman" pitchFamily="18" charset="0"/>
              </a:rPr>
              <a:t>　　</a:t>
            </a:r>
            <a:r>
              <a:rPr lang="en-US" altLang="ja-JP" sz="1517" dirty="0">
                <a:latin typeface="+mj-ea"/>
                <a:ea typeface="+mj-ea"/>
                <a:cs typeface="Times New Roman" pitchFamily="18" charset="0"/>
              </a:rPr>
              <a:t>Mail</a:t>
            </a:r>
            <a:r>
              <a:rPr lang="ja-JP" altLang="en-US" sz="1517" dirty="0">
                <a:latin typeface="+mj-ea"/>
                <a:ea typeface="+mj-ea"/>
                <a:cs typeface="Times New Roman" pitchFamily="18" charset="0"/>
              </a:rPr>
              <a:t>：</a:t>
            </a:r>
            <a:r>
              <a:rPr lang="en-US" altLang="ja-JP" sz="1517" dirty="0">
                <a:latin typeface="+mj-ea"/>
                <a:ea typeface="+mj-ea"/>
                <a:cs typeface="Times New Roman" pitchFamily="18" charset="0"/>
                <a:hlinkClick r:id="rId2"/>
              </a:rPr>
              <a:t>itoshima@shokokai.ne.jp</a:t>
            </a:r>
            <a:r>
              <a:rPr lang="ja-JP" altLang="en-US" sz="1517" dirty="0">
                <a:latin typeface="+mj-ea"/>
                <a:ea typeface="+mj-ea"/>
                <a:cs typeface="Times New Roman" pitchFamily="18" charset="0"/>
              </a:rPr>
              <a:t>　　</a:t>
            </a:r>
            <a:r>
              <a:rPr lang="en-US" altLang="ja-JP" sz="1517" dirty="0">
                <a:latin typeface="+mj-ea"/>
                <a:cs typeface="Times New Roman" pitchFamily="18" charset="0"/>
              </a:rPr>
              <a:t>FAX</a:t>
            </a:r>
            <a:r>
              <a:rPr lang="ja-JP" altLang="en-US" sz="1517" dirty="0">
                <a:latin typeface="+mj-ea"/>
                <a:cs typeface="Times New Roman" pitchFamily="18" charset="0"/>
              </a:rPr>
              <a:t>：</a:t>
            </a:r>
            <a:r>
              <a:rPr lang="en-US" altLang="ja-JP" sz="1517" dirty="0">
                <a:latin typeface="+mj-ea"/>
                <a:cs typeface="Times New Roman" pitchFamily="18" charset="0"/>
              </a:rPr>
              <a:t>092-322-1113</a:t>
            </a:r>
            <a:r>
              <a:rPr lang="ja-JP" altLang="en-US" sz="1517" dirty="0">
                <a:latin typeface="+mj-ea"/>
                <a:cs typeface="Times New Roman" pitchFamily="18" charset="0"/>
              </a:rPr>
              <a:t>　</a:t>
            </a:r>
            <a:endParaRPr lang="en-US" altLang="ja-JP" sz="1517" dirty="0">
              <a:latin typeface="+mj-ea"/>
              <a:ea typeface="+mj-ea"/>
              <a:cs typeface="Times New Roman" pitchFamily="18" charset="0"/>
            </a:endParaRPr>
          </a:p>
          <a:p>
            <a:pPr indent="440251" defTabSz="990564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517" dirty="0">
                <a:latin typeface="+mj-ea"/>
                <a:ea typeface="+mj-ea"/>
                <a:cs typeface="Times New Roman" pitchFamily="18" charset="0"/>
              </a:rPr>
              <a:t>　　　　　　</a:t>
            </a:r>
            <a:r>
              <a:rPr lang="en-US" altLang="ja-JP" sz="1517" dirty="0">
                <a:latin typeface="+mj-ea"/>
                <a:ea typeface="+mj-ea"/>
                <a:cs typeface="Times New Roman" pitchFamily="18" charset="0"/>
              </a:rPr>
              <a:t> (※Mail</a:t>
            </a:r>
            <a:r>
              <a:rPr lang="ja-JP" altLang="en-US" sz="1517" dirty="0">
                <a:latin typeface="+mj-ea"/>
                <a:ea typeface="+mj-ea"/>
                <a:cs typeface="Times New Roman" pitchFamily="18" charset="0"/>
              </a:rPr>
              <a:t>の場合は件名に</a:t>
            </a:r>
            <a:r>
              <a:rPr lang="en-US" altLang="ja-JP" sz="1517" dirty="0">
                <a:latin typeface="+mj-ea"/>
                <a:ea typeface="+mj-ea"/>
                <a:cs typeface="Times New Roman" pitchFamily="18" charset="0"/>
              </a:rPr>
              <a:t>『</a:t>
            </a:r>
            <a:r>
              <a:rPr lang="ja-JP" altLang="en-US" sz="1517" dirty="0">
                <a:latin typeface="+mj-ea"/>
                <a:ea typeface="+mj-ea"/>
                <a:cs typeface="Times New Roman" pitchFamily="18" charset="0"/>
              </a:rPr>
              <a:t>創業塾申込</a:t>
            </a:r>
            <a:r>
              <a:rPr lang="en-US" altLang="ja-JP" sz="1517" dirty="0">
                <a:latin typeface="+mj-ea"/>
                <a:ea typeface="+mj-ea"/>
                <a:cs typeface="Times New Roman" pitchFamily="18" charset="0"/>
              </a:rPr>
              <a:t>』</a:t>
            </a:r>
            <a:r>
              <a:rPr lang="ja-JP" altLang="en-US" sz="1517" dirty="0">
                <a:latin typeface="+mj-ea"/>
                <a:ea typeface="+mj-ea"/>
                <a:cs typeface="Times New Roman" pitchFamily="18" charset="0"/>
              </a:rPr>
              <a:t>と記載ください）</a:t>
            </a:r>
            <a:endParaRPr lang="en-US" altLang="ja-JP" sz="1517" dirty="0">
              <a:latin typeface="+mj-ea"/>
              <a:ea typeface="+mj-ea"/>
              <a:cs typeface="Times New Roman" pitchFamily="18" charset="0"/>
            </a:endParaRPr>
          </a:p>
          <a:p>
            <a:pPr indent="440251" defTabSz="990564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517" dirty="0">
                <a:latin typeface="+mj-ea"/>
                <a:ea typeface="+mj-ea"/>
                <a:cs typeface="Times New Roman" pitchFamily="18" charset="0"/>
              </a:rPr>
              <a:t>　　</a:t>
            </a:r>
            <a:r>
              <a:rPr lang="en-US" altLang="ja-JP" sz="1517" dirty="0">
                <a:latin typeface="+mj-ea"/>
                <a:ea typeface="+mj-ea"/>
                <a:cs typeface="Times New Roman" pitchFamily="18" charset="0"/>
              </a:rPr>
              <a:t>※</a:t>
            </a:r>
            <a:r>
              <a:rPr lang="ja-JP" altLang="en-US" sz="1517" dirty="0">
                <a:latin typeface="+mj-ea"/>
                <a:ea typeface="+mj-ea"/>
                <a:cs typeface="Times New Roman" pitchFamily="18" charset="0"/>
              </a:rPr>
              <a:t>定員になり次第締め切ります。募集状況はホームページでご確認ください</a:t>
            </a:r>
            <a:endParaRPr lang="en-US" altLang="ja-JP" sz="1517" dirty="0"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E80FAA6-695E-5BCF-414B-10005EC21F8E}"/>
              </a:ext>
            </a:extLst>
          </p:cNvPr>
          <p:cNvSpPr txBox="1">
            <a:spLocks/>
          </p:cNvSpPr>
          <p:nvPr/>
        </p:nvSpPr>
        <p:spPr>
          <a:xfrm>
            <a:off x="128829" y="8094526"/>
            <a:ext cx="6405496" cy="1000486"/>
          </a:xfrm>
          <a:prstGeom prst="rect">
            <a:avLst/>
          </a:prstGeom>
        </p:spPr>
        <p:txBody>
          <a:bodyPr vert="horz" lIns="99060" tIns="49530" rIns="99060" bIns="49530" rtlCol="0" anchor="ctr">
            <a:normAutofit fontScale="92500"/>
          </a:bodyPr>
          <a:lstStyle/>
          <a:p>
            <a:pPr algn="just" defTabSz="990564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200" dirty="0">
                <a:latin typeface="HGPｺﾞｼｯｸE" pitchFamily="50" charset="-128"/>
                <a:ea typeface="HGPｺﾞｼｯｸE" pitchFamily="50" charset="-128"/>
                <a:cs typeface="ＭＳ Ｐゴシック" pitchFamily="50" charset="-128"/>
              </a:rPr>
              <a:t>本セミナー全ての科目を受講し、糸島市の受講証明書を受領した場合、以下の支援制度を活用できます。</a:t>
            </a:r>
          </a:p>
          <a:p>
            <a:pPr algn="just" defTabSz="990564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200" dirty="0">
                <a:latin typeface="HGPｺﾞｼｯｸE" pitchFamily="50" charset="-128"/>
                <a:ea typeface="HGPｺﾞｼｯｸE" pitchFamily="50" charset="-128"/>
                <a:cs typeface="ＭＳ Ｐゴシック" pitchFamily="50" charset="-128"/>
              </a:rPr>
              <a:t>・会社設立時の登録免許税の減免</a:t>
            </a:r>
          </a:p>
          <a:p>
            <a:pPr algn="just" defTabSz="990564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200" dirty="0">
                <a:latin typeface="HGPｺﾞｼｯｸE" pitchFamily="50" charset="-128"/>
                <a:ea typeface="HGPｺﾞｼｯｸE" pitchFamily="50" charset="-128"/>
                <a:cs typeface="ＭＳ Ｐゴシック" pitchFamily="50" charset="-128"/>
              </a:rPr>
              <a:t>・無担保、第三者保証人なしの創業関連保証利用開始月の前倒し</a:t>
            </a:r>
          </a:p>
          <a:p>
            <a:pPr algn="just" defTabSz="990564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200" dirty="0">
                <a:latin typeface="HGPｺﾞｼｯｸE" pitchFamily="50" charset="-128"/>
                <a:ea typeface="HGPｺﾞｼｯｸE" pitchFamily="50" charset="-128"/>
                <a:cs typeface="ＭＳ Ｐゴシック" pitchFamily="50" charset="-128"/>
              </a:rPr>
              <a:t>・日本政策金融公庫新規開業資金の貸付利率の引き下げ</a:t>
            </a:r>
            <a:endParaRPr lang="en-US" altLang="ja-JP" sz="1200" dirty="0">
              <a:latin typeface="HGPｺﾞｼｯｸE" pitchFamily="50" charset="-128"/>
              <a:ea typeface="HGPｺﾞｼｯｸE" pitchFamily="50" charset="-128"/>
              <a:cs typeface="ＭＳ Ｐゴシック" pitchFamily="50" charset="-128"/>
            </a:endParaRPr>
          </a:p>
          <a:p>
            <a:pPr algn="just" defTabSz="990564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200" dirty="0">
                <a:latin typeface="HGPｺﾞｼｯｸE" pitchFamily="50" charset="-128"/>
                <a:ea typeface="HGPｺﾞｼｯｸE" pitchFamily="50" charset="-128"/>
                <a:cs typeface="ＭＳ Ｐゴシック" pitchFamily="50" charset="-128"/>
              </a:rPr>
              <a:t>・小規模事業者持続化補助金（創業型）への申請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みやび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2700000" scaled="1"/>
        </a:gradFill>
        <a:blipFill>
          <a:blip xmlns:r="http://schemas.openxmlformats.org/officeDocument/2006/relationships" r:embed="rId1">
            <a:duotone>
              <a:srgbClr val="FFFFFF"/>
              <a:schemeClr val="phClr">
                <a:tint val="100000"/>
              </a:schemeClr>
            </a:duotone>
          </a:blip>
          <a:tile tx="0" ty="0" sx="80000" sy="85000" flip="none" algn="tl"/>
        </a:blipFill>
      </a:fillStyleLst>
      <a:lnStyleLst>
        <a:ln w="13175" cap="flat" cmpd="sng" algn="ctr">
          <a:solidFill>
            <a:schemeClr val="phClr">
              <a:alpha val="100000"/>
            </a:schemeClr>
          </a:solidFill>
          <a:prstDash val="solid"/>
        </a:ln>
        <a:ln w="19525" cap="flat" cmpd="sng" algn="ctr">
          <a:solidFill>
            <a:schemeClr val="phClr">
              <a:alpha val="100000"/>
            </a:schemeClr>
          </a:solidFill>
          <a:prstDash val="solid"/>
        </a:ln>
        <a:ln w="26350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95000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4800000"/>
            </a:lightRig>
          </a:scene3d>
          <a:sp3d contourW="12700" prstMaterial="powder">
            <a:bevelT h="25400"/>
            <a:bevelB h="2540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254000" dist="50800" dir="2700000" algn="tl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4800000"/>
            </a:lightRig>
          </a:scene3d>
          <a:sp3d contourW="12700" prstMaterial="powder">
            <a:bevelT h="25400"/>
            <a:bevelB h="2540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254000" dist="50800" dir="2700000" algn="tl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2700000"/>
            </a:lightRig>
          </a:scene3d>
          <a:sp3d>
            <a:bevelT w="342900" h="38100" prst="softRound"/>
            <a:bevelB w="342900" h="38100" prst="softRound"/>
            <a:contourClr>
              <a:srgbClr val="000000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</TotalTime>
  <Words>297</Words>
  <Application>Microsoft Office PowerPoint</Application>
  <PresentationFormat>A4 210 x 297 mm</PresentationFormat>
  <Paragraphs>46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HGPｺﾞｼｯｸE</vt:lpstr>
      <vt:lpstr>ＭＳ Ｐゴシック</vt:lpstr>
      <vt:lpstr>游ゴシック</vt:lpstr>
      <vt:lpstr>Arial</vt:lpstr>
      <vt:lpstr>Calibri</vt:lpstr>
      <vt:lpstr>Century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Owner</dc:creator>
  <cp:lastModifiedBy>棚町 裕司</cp:lastModifiedBy>
  <cp:revision>96</cp:revision>
  <cp:lastPrinted>2025-06-24T06:40:24Z</cp:lastPrinted>
  <dcterms:created xsi:type="dcterms:W3CDTF">2018-06-21T05:49:59Z</dcterms:created>
  <dcterms:modified xsi:type="dcterms:W3CDTF">2025-06-24T06:44:10Z</dcterms:modified>
</cp:coreProperties>
</file>